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3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3778" y="6404293"/>
            <a:ext cx="258623" cy="26923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"/>
            <a:ext cx="12192000" cy="685714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0" y="6586855"/>
            <a:ext cx="258622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9.tif"/><Relationship Id="rId4" Type="http://schemas.openxmlformats.org/officeDocument/2006/relationships/image" Target="../media/image10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4.tif"/><Relationship Id="rId4" Type="http://schemas.openxmlformats.org/officeDocument/2006/relationships/image" Target="../media/image12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ikasan.org?subject=Ikasan%20Info%20Reques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10" Type="http://schemas.openxmlformats.org/officeDocument/2006/relationships/image" Target="../media/image12.tif"/><Relationship Id="rId4" Type="http://schemas.openxmlformats.org/officeDocument/2006/relationships/image" Target="../media/image17.gif"/><Relationship Id="rId9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10" Type="http://schemas.openxmlformats.org/officeDocument/2006/relationships/image" Target="../media/image12.tif"/><Relationship Id="rId4" Type="http://schemas.openxmlformats.org/officeDocument/2006/relationships/image" Target="../media/image17.gif"/><Relationship Id="rId9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10" Type="http://schemas.openxmlformats.org/officeDocument/2006/relationships/image" Target="../media/image16.gif"/><Relationship Id="rId4" Type="http://schemas.openxmlformats.org/officeDocument/2006/relationships/image" Target="../media/image18.gif"/><Relationship Id="rId9" Type="http://schemas.openxmlformats.org/officeDocument/2006/relationships/image" Target="../media/image12.t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9.gif"/><Relationship Id="rId7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2.tif"/><Relationship Id="rId10" Type="http://schemas.openxmlformats.org/officeDocument/2006/relationships/image" Target="../media/image21.gif"/><Relationship Id="rId4" Type="http://schemas.openxmlformats.org/officeDocument/2006/relationships/image" Target="../media/image22.gif"/><Relationship Id="rId9" Type="http://schemas.openxmlformats.org/officeDocument/2006/relationships/image" Target="../media/image20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7.gif"/><Relationship Id="rId7" Type="http://schemas.openxmlformats.org/officeDocument/2006/relationships/image" Target="../media/image15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"/><Relationship Id="rId5" Type="http://schemas.openxmlformats.org/officeDocument/2006/relationships/image" Target="../media/image22.gif"/><Relationship Id="rId10" Type="http://schemas.openxmlformats.org/officeDocument/2006/relationships/image" Target="../media/image21.gif"/><Relationship Id="rId4" Type="http://schemas.openxmlformats.org/officeDocument/2006/relationships/image" Target="../media/image19.gif"/><Relationship Id="rId9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6.gif"/><Relationship Id="rId7" Type="http://schemas.openxmlformats.org/officeDocument/2006/relationships/image" Target="../media/image12.t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19.gif"/><Relationship Id="rId10" Type="http://schemas.openxmlformats.org/officeDocument/2006/relationships/image" Target="../media/image21.gif"/><Relationship Id="rId4" Type="http://schemas.openxmlformats.org/officeDocument/2006/relationships/image" Target="../media/image17.gif"/><Relationship Id="rId9" Type="http://schemas.openxmlformats.org/officeDocument/2006/relationships/image" Target="../media/image20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3" Type="http://schemas.openxmlformats.org/officeDocument/2006/relationships/image" Target="../media/image16.gif"/><Relationship Id="rId7" Type="http://schemas.openxmlformats.org/officeDocument/2006/relationships/image" Target="../media/image22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10" Type="http://schemas.openxmlformats.org/officeDocument/2006/relationships/image" Target="../media/image18.gif"/><Relationship Id="rId4" Type="http://schemas.openxmlformats.org/officeDocument/2006/relationships/image" Target="../media/image17.gif"/><Relationship Id="rId9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10" Type="http://schemas.openxmlformats.org/officeDocument/2006/relationships/image" Target="../media/image21.gif"/><Relationship Id="rId4" Type="http://schemas.openxmlformats.org/officeDocument/2006/relationships/image" Target="../media/image17.gif"/><Relationship Id="rId9" Type="http://schemas.openxmlformats.org/officeDocument/2006/relationships/image" Target="../media/image12.t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10" Type="http://schemas.openxmlformats.org/officeDocument/2006/relationships/image" Target="../media/image12.tif"/><Relationship Id="rId4" Type="http://schemas.openxmlformats.org/officeDocument/2006/relationships/image" Target="../media/image17.gif"/><Relationship Id="rId9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kasan.atlassian.net/projects/IKASAN" TargetMode="External"/><Relationship Id="rId2" Type="http://schemas.openxmlformats.org/officeDocument/2006/relationships/hyperlink" Target="https://github.com/ikasanEIP/ikasa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mailto:info@ikasan.org?subject=Ikasan%20Query" TargetMode="External"/><Relationship Id="rId4" Type="http://schemas.openxmlformats.org/officeDocument/2006/relationships/hyperlink" Target="https://github.com/ikasanEIP/ikasan/blob/master/ikasaneip/developer/docs/StandaloneDeveloperGuide.m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" y="1866888"/>
            <a:ext cx="11937177" cy="312422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extBox 2"/>
          <p:cNvSpPr txBox="1"/>
          <p:nvPr/>
        </p:nvSpPr>
        <p:spPr>
          <a:xfrm>
            <a:off x="11600478" y="4883387"/>
            <a:ext cx="499217" cy="205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Est. 2005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82" name="TextBox 1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83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84" name="TextBox 17"/>
          <p:cNvSpPr txBox="1"/>
          <p:nvPr/>
        </p:nvSpPr>
        <p:spPr>
          <a:xfrm>
            <a:off x="2517911" y="3987306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data</a:t>
            </a:r>
          </a:p>
        </p:txBody>
      </p:sp>
      <p:sp>
        <p:nvSpPr>
          <p:cNvPr id="85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pic>
        <p:nvPicPr>
          <p:cNvPr id="8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469002"/>
            <a:ext cx="5399314" cy="463176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extBox 13"/>
          <p:cNvSpPr txBox="1"/>
          <p:nvPr/>
        </p:nvSpPr>
        <p:spPr>
          <a:xfrm>
            <a:off x="6838405" y="1553920"/>
            <a:ext cx="3808829" cy="195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integration can be exponentially complex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bleed out of APIs, data syntax and business semantics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ripple effect of change is massive</a:t>
            </a:r>
          </a:p>
        </p:txBody>
      </p:sp>
      <p:sp>
        <p:nvSpPr>
          <p:cNvPr id="88" name="TextBox 5"/>
          <p:cNvSpPr txBox="1"/>
          <p:nvPr/>
        </p:nvSpPr>
        <p:spPr>
          <a:xfrm>
            <a:off x="742405" y="907589"/>
            <a:ext cx="530787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Commonly agreed that “spaghetti integration” is bad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91" name="TextBox 1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92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93" name="TextBox 17"/>
          <p:cNvSpPr txBox="1"/>
          <p:nvPr/>
        </p:nvSpPr>
        <p:spPr>
          <a:xfrm>
            <a:off x="2517911" y="3987306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data</a:t>
            </a:r>
          </a:p>
        </p:txBody>
      </p:sp>
      <p:sp>
        <p:nvSpPr>
          <p:cNvPr id="94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pic>
        <p:nvPicPr>
          <p:cNvPr id="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311835"/>
            <a:ext cx="5399314" cy="4631765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extBox 22"/>
          <p:cNvSpPr txBox="1"/>
          <p:nvPr/>
        </p:nvSpPr>
        <p:spPr>
          <a:xfrm>
            <a:off x="6838402" y="1553920"/>
            <a:ext cx="5003077" cy="169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provision of an </a:t>
            </a:r>
            <a:r>
              <a:rPr>
                <a:solidFill>
                  <a:srgbClr val="F25A1F"/>
                </a:solidFill>
              </a:rPr>
              <a:t>Event/Service backbone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>
              <a:solidFill>
                <a:srgbClr val="F25A1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single point of integration for </a:t>
            </a:r>
            <a:r>
              <a:rPr>
                <a:solidFill>
                  <a:srgbClr val="F25A1F"/>
                </a:solidFill>
              </a:rPr>
              <a:t>EIS business flow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>
              <a:solidFill>
                <a:srgbClr val="F25A1F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ripple effect of change is </a:t>
            </a:r>
            <a:r>
              <a:rPr>
                <a:solidFill>
                  <a:srgbClr val="F25A1F"/>
                </a:solidFill>
              </a:rPr>
              <a:t>localized</a:t>
            </a:r>
            <a:r>
              <a:t> </a:t>
            </a:r>
            <a:br/>
            <a:r>
              <a:rPr i="1"/>
              <a:t>(assuming best practice)</a:t>
            </a:r>
          </a:p>
        </p:txBody>
      </p:sp>
      <p:sp>
        <p:nvSpPr>
          <p:cNvPr id="97" name="TextBox 7"/>
          <p:cNvSpPr txBox="1"/>
          <p:nvPr/>
        </p:nvSpPr>
        <p:spPr>
          <a:xfrm>
            <a:off x="742405" y="907589"/>
            <a:ext cx="553997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Standard Enterprise Application Integration (EAI) approach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00" name="TextBox 1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101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102" name="TextBox 17"/>
          <p:cNvSpPr txBox="1"/>
          <p:nvPr/>
        </p:nvSpPr>
        <p:spPr>
          <a:xfrm>
            <a:off x="2517911" y="3987306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data</a:t>
            </a:r>
          </a:p>
        </p:txBody>
      </p:sp>
      <p:sp>
        <p:nvSpPr>
          <p:cNvPr id="103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pic>
        <p:nvPicPr>
          <p:cNvPr id="10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311835"/>
            <a:ext cx="5399314" cy="4631765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22"/>
          <p:cNvSpPr txBox="1"/>
          <p:nvPr/>
        </p:nvSpPr>
        <p:spPr>
          <a:xfrm>
            <a:off x="6838402" y="1553920"/>
            <a:ext cx="5003077" cy="462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First Steps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understand your end to end business streams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understand the participating domains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define and model your enterprise domain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model entities as data &amp; behaviour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anaemic entities (data only) decay over time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leverage existing domain knowledge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industry standards likely exist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Enterprise Integration Design Patterns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Enterprise Application Design Patterns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identify the integration contract touch points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define </a:t>
            </a:r>
            <a:r>
              <a:rPr>
                <a:solidFill>
                  <a:srgbClr val="F25A1F"/>
                </a:solidFill>
              </a:rPr>
              <a:t>IkasanESB Integration points</a:t>
            </a:r>
          </a:p>
        </p:txBody>
      </p:sp>
      <p:sp>
        <p:nvSpPr>
          <p:cNvPr id="106" name="TextBox 7"/>
          <p:cNvSpPr txBox="1"/>
          <p:nvPr/>
        </p:nvSpPr>
        <p:spPr>
          <a:xfrm>
            <a:off x="742405" y="907589"/>
            <a:ext cx="553997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Standard Enterprise Application Integration (EAI) approach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9" name="TextBox 17"/>
          <p:cNvSpPr txBox="1"/>
          <p:nvPr/>
        </p:nvSpPr>
        <p:spPr>
          <a:xfrm>
            <a:off x="2517911" y="4327507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data</a:t>
            </a:r>
          </a:p>
        </p:txBody>
      </p:sp>
      <p:sp>
        <p:nvSpPr>
          <p:cNvPr id="110" name="TextBox 18"/>
          <p:cNvSpPr txBox="1"/>
          <p:nvPr/>
        </p:nvSpPr>
        <p:spPr>
          <a:xfrm>
            <a:off x="2517911" y="54251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111" name="TextBox 9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112" name="TextBox 25"/>
          <p:cNvSpPr txBox="1"/>
          <p:nvPr/>
        </p:nvSpPr>
        <p:spPr>
          <a:xfrm>
            <a:off x="742404" y="904700"/>
            <a:ext cx="6802850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IkasanESB Integration Modules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provide a grouping of like business application operations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single logical integration point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supports sourcing, distribution, and bi-directional event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built and run as a self-contained service</a:t>
            </a:r>
          </a:p>
        </p:txBody>
      </p:sp>
      <p:sp>
        <p:nvSpPr>
          <p:cNvPr id="113" name="TextBox 12"/>
          <p:cNvSpPr txBox="1"/>
          <p:nvPr/>
        </p:nvSpPr>
        <p:spPr>
          <a:xfrm>
            <a:off x="2857204" y="5232318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data</a:t>
            </a:r>
          </a:p>
        </p:txBody>
      </p:sp>
      <p:sp>
        <p:nvSpPr>
          <p:cNvPr id="114" name="TextBox 36"/>
          <p:cNvSpPr txBox="1"/>
          <p:nvPr/>
        </p:nvSpPr>
        <p:spPr>
          <a:xfrm>
            <a:off x="2517911" y="4486267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data</a:t>
            </a:r>
          </a:p>
        </p:txBody>
      </p:sp>
      <p:sp>
        <p:nvSpPr>
          <p:cNvPr id="115" name="TextBox 37"/>
          <p:cNvSpPr txBox="1"/>
          <p:nvPr/>
        </p:nvSpPr>
        <p:spPr>
          <a:xfrm>
            <a:off x="2517911" y="522098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pic>
        <p:nvPicPr>
          <p:cNvPr id="116" name="Picture 38" descr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3951797"/>
            <a:ext cx="1436214" cy="88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39" descr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46" y="2753885"/>
            <a:ext cx="1015642" cy="2940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40" descr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5024" y="4929089"/>
            <a:ext cx="1436216" cy="88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icture 41" descr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5412" y="3951797"/>
            <a:ext cx="1436216" cy="88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42" descr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4929089"/>
            <a:ext cx="1436214" cy="88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43" descr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19" y="4947577"/>
            <a:ext cx="1015642" cy="666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44" descr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50" y="3985083"/>
            <a:ext cx="1015642" cy="666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45" descr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56" y="5214248"/>
            <a:ext cx="322838" cy="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46" descr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08" y="4237868"/>
            <a:ext cx="322838" cy="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47" descr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53" y="3985083"/>
            <a:ext cx="1015642" cy="666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48" descr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288" y="4251754"/>
            <a:ext cx="322838" cy="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49" descr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50" y="4947577"/>
            <a:ext cx="1015642" cy="666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50" descr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08" y="5200362"/>
            <a:ext cx="322838" cy="8012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Box 51"/>
          <p:cNvSpPr txBox="1"/>
          <p:nvPr/>
        </p:nvSpPr>
        <p:spPr>
          <a:xfrm>
            <a:off x="8837721" y="1065980"/>
            <a:ext cx="3135644" cy="41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sz="16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rPr>
              <a:t>Key Strategies</a:t>
            </a: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buSzPct val="100000"/>
              <a:buFont typeface="Calibri"/>
              <a:buChar char="✓"/>
              <a:defRPr sz="16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single point integration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loose coupling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variety of standard contracts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separation of concerns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tight cohesion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standard design patterns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interchangeable constructs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highly testable constructs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data integrity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management &amp; control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monitor &amp; alerting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minimal manual intervention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 any protocol/entity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business event tracking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operational audit</a:t>
            </a:r>
          </a:p>
        </p:txBody>
      </p:sp>
      <p:pic>
        <p:nvPicPr>
          <p:cNvPr id="130" name="Picture 55" descr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5024" y="2951481"/>
            <a:ext cx="1436216" cy="88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56" descr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951481"/>
            <a:ext cx="1436214" cy="88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57" descr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19" y="2969966"/>
            <a:ext cx="1015642" cy="666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58" descr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56" y="3236639"/>
            <a:ext cx="322838" cy="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59" descr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50" y="2969966"/>
            <a:ext cx="1015642" cy="666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60" descr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08" y="3222753"/>
            <a:ext cx="322838" cy="80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38" name="TextBox 9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139" name="TextBox 25"/>
          <p:cNvSpPr txBox="1"/>
          <p:nvPr/>
        </p:nvSpPr>
        <p:spPr>
          <a:xfrm>
            <a:off x="742406" y="921105"/>
            <a:ext cx="7829330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IkasanESB Flows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flows belong to an Integration Module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provide cohesive, atomic operations on business artifacts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multiple flows can be chained to isolate concerns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standard event container allows any data type to be transported</a:t>
            </a:r>
          </a:p>
        </p:txBody>
      </p:sp>
      <p:sp>
        <p:nvSpPr>
          <p:cNvPr id="140" name="TextBox 51"/>
          <p:cNvSpPr txBox="1"/>
          <p:nvPr/>
        </p:nvSpPr>
        <p:spPr>
          <a:xfrm>
            <a:off x="8837721" y="1065980"/>
            <a:ext cx="3135644" cy="41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sz="16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rPr>
              <a:t>Key Strategies</a:t>
            </a: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buSzPct val="100000"/>
              <a:buFont typeface="Calibri"/>
              <a:buChar char="✓"/>
              <a:defRPr sz="16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single point integration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loose coupling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variety of standard contracts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separation of concerns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tight cohesion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standard design patterns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interchangeable constructs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highly testable constructs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data integrity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management &amp; control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monitor &amp; alerting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minimal manual intervention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 any protocol/entity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business event tracking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operational audit</a:t>
            </a:r>
          </a:p>
        </p:txBody>
      </p:sp>
      <p:sp>
        <p:nvSpPr>
          <p:cNvPr id="141" name="Rounded Rectangle 52"/>
          <p:cNvSpPr/>
          <p:nvPr/>
        </p:nvSpPr>
        <p:spPr>
          <a:xfrm>
            <a:off x="2044793" y="4513490"/>
            <a:ext cx="5431441" cy="1161187"/>
          </a:xfrm>
          <a:prstGeom prst="roundRect">
            <a:avLst>
              <a:gd name="adj" fmla="val 16667"/>
            </a:avLst>
          </a:prstGeom>
          <a:solidFill>
            <a:srgbClr val="F25A1F"/>
          </a:solidFill>
          <a:ln w="38100">
            <a:solidFill>
              <a:srgbClr val="F25A1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4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87" y="2543095"/>
            <a:ext cx="533284" cy="154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82" descr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2981231"/>
            <a:ext cx="754113" cy="46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83" descr="Picture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12" y="2899234"/>
            <a:ext cx="804350" cy="527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84" descr="Picture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313" y="3137249"/>
            <a:ext cx="184222" cy="457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Rounded Rectangle 85"/>
          <p:cNvGrpSpPr/>
          <p:nvPr/>
        </p:nvGrpSpPr>
        <p:grpSpPr>
          <a:xfrm>
            <a:off x="2220505" y="4889465"/>
            <a:ext cx="1558830" cy="422270"/>
            <a:chOff x="0" y="0"/>
            <a:chExt cx="1558829" cy="422269"/>
          </a:xfrm>
        </p:grpSpPr>
        <p:sp>
          <p:nvSpPr>
            <p:cNvPr id="146" name="Rounded Rectangle"/>
            <p:cNvSpPr/>
            <p:nvPr/>
          </p:nvSpPr>
          <p:spPr>
            <a:xfrm>
              <a:off x="-1" y="-1"/>
              <a:ext cx="1558831" cy="42227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" name="flow"/>
            <p:cNvSpPr txBox="1"/>
            <p:nvPr/>
          </p:nvSpPr>
          <p:spPr>
            <a:xfrm>
              <a:off x="66332" y="32063"/>
              <a:ext cx="1426164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25A1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r>
                <a:t>flow</a:t>
              </a:r>
            </a:p>
          </p:txBody>
        </p:sp>
      </p:grpSp>
      <p:grpSp>
        <p:nvGrpSpPr>
          <p:cNvPr id="151" name="Rounded Rectangle 86"/>
          <p:cNvGrpSpPr/>
          <p:nvPr/>
        </p:nvGrpSpPr>
        <p:grpSpPr>
          <a:xfrm>
            <a:off x="5805111" y="4889465"/>
            <a:ext cx="1558830" cy="422270"/>
            <a:chOff x="0" y="0"/>
            <a:chExt cx="1558829" cy="422269"/>
          </a:xfrm>
        </p:grpSpPr>
        <p:sp>
          <p:nvSpPr>
            <p:cNvPr id="149" name="Rounded Rectangle"/>
            <p:cNvSpPr/>
            <p:nvPr/>
          </p:nvSpPr>
          <p:spPr>
            <a:xfrm>
              <a:off x="-1" y="-1"/>
              <a:ext cx="1558831" cy="42227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sp>
          <p:nvSpPr>
            <p:cNvPr id="150" name="flow"/>
            <p:cNvSpPr txBox="1"/>
            <p:nvPr/>
          </p:nvSpPr>
          <p:spPr>
            <a:xfrm>
              <a:off x="66332" y="32063"/>
              <a:ext cx="1426164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25A1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r>
                <a:t>flow</a:t>
              </a:r>
            </a:p>
          </p:txBody>
        </p:sp>
      </p:grpSp>
      <p:grpSp>
        <p:nvGrpSpPr>
          <p:cNvPr id="154" name="Rounded Rectangle 87"/>
          <p:cNvGrpSpPr/>
          <p:nvPr/>
        </p:nvGrpSpPr>
        <p:grpSpPr>
          <a:xfrm>
            <a:off x="4010371" y="4889465"/>
            <a:ext cx="1558830" cy="422270"/>
            <a:chOff x="0" y="0"/>
            <a:chExt cx="1558829" cy="422269"/>
          </a:xfrm>
        </p:grpSpPr>
        <p:sp>
          <p:nvSpPr>
            <p:cNvPr id="152" name="Rounded Rectangle"/>
            <p:cNvSpPr/>
            <p:nvPr/>
          </p:nvSpPr>
          <p:spPr>
            <a:xfrm>
              <a:off x="-1" y="-1"/>
              <a:ext cx="1558831" cy="42227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3" name="flow"/>
            <p:cNvSpPr txBox="1"/>
            <p:nvPr/>
          </p:nvSpPr>
          <p:spPr>
            <a:xfrm>
              <a:off x="66332" y="32063"/>
              <a:ext cx="1426164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25A1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r>
                <a:t>flow</a:t>
              </a:r>
            </a:p>
          </p:txBody>
        </p:sp>
      </p:grpSp>
      <p:pic>
        <p:nvPicPr>
          <p:cNvPr id="155" name="Picture 90" descr="Pictur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012" y="5271532"/>
            <a:ext cx="184222" cy="45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91" descr="Picture 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10" y="5271532"/>
            <a:ext cx="184222" cy="45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92" descr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35" y="4890337"/>
            <a:ext cx="754113" cy="46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93" descr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56" y="4494453"/>
            <a:ext cx="533284" cy="154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94" descr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081" y="5068284"/>
            <a:ext cx="184222" cy="45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23" descr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586" y="3150765"/>
            <a:ext cx="703634" cy="608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63" name="TextBox 9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164" name="TextBox 25"/>
          <p:cNvSpPr txBox="1"/>
          <p:nvPr/>
        </p:nvSpPr>
        <p:spPr>
          <a:xfrm>
            <a:off x="742406" y="905340"/>
            <a:ext cx="7829330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IkasanESB Flow Components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belong to a Flow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POJO implementations provide independent, interchangeable operations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isolated white box testing and chained black box testing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unfettered event transport without overhead of casting or serialization</a:t>
            </a:r>
          </a:p>
        </p:txBody>
      </p:sp>
      <p:sp>
        <p:nvSpPr>
          <p:cNvPr id="165" name="TextBox 51"/>
          <p:cNvSpPr txBox="1"/>
          <p:nvPr/>
        </p:nvSpPr>
        <p:spPr>
          <a:xfrm>
            <a:off x="8837721" y="1065980"/>
            <a:ext cx="3135644" cy="41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sz="16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rPr>
              <a:t>Key Strategies</a:t>
            </a: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buSzPct val="100000"/>
              <a:buFont typeface="Calibri"/>
              <a:buChar char="✓"/>
              <a:defRPr sz="16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single point integration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loose coupling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variety of standard contracts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separation of concerns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tight cohesion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standard design patterns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interchangeable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highly testable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data integrity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management &amp; control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monitor &amp; alerting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minimal manual intervention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 any protocol/entity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business event tracking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operational audit</a:t>
            </a:r>
          </a:p>
        </p:txBody>
      </p:sp>
      <p:grpSp>
        <p:nvGrpSpPr>
          <p:cNvPr id="168" name="Picture 63"/>
          <p:cNvGrpSpPr/>
          <p:nvPr/>
        </p:nvGrpSpPr>
        <p:grpSpPr>
          <a:xfrm>
            <a:off x="2017452" y="4467933"/>
            <a:ext cx="5386185" cy="1238871"/>
            <a:chOff x="0" y="0"/>
            <a:chExt cx="5386184" cy="1238869"/>
          </a:xfrm>
        </p:grpSpPr>
        <p:sp>
          <p:nvSpPr>
            <p:cNvPr id="166" name="Rectangle"/>
            <p:cNvSpPr/>
            <p:nvPr/>
          </p:nvSpPr>
          <p:spPr>
            <a:xfrm>
              <a:off x="-1" y="-1"/>
              <a:ext cx="5386185" cy="12388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167" name="image14.tif" descr="image14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5386185" cy="123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9" name="Picture 64" descr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32" y="4955678"/>
            <a:ext cx="322838" cy="8012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Rounded Rectangle 24"/>
          <p:cNvSpPr/>
          <p:nvPr/>
        </p:nvSpPr>
        <p:spPr>
          <a:xfrm>
            <a:off x="1523098" y="2887172"/>
            <a:ext cx="2388662" cy="536297"/>
          </a:xfrm>
          <a:prstGeom prst="roundRect">
            <a:avLst>
              <a:gd name="adj" fmla="val 16667"/>
            </a:avLst>
          </a:prstGeom>
          <a:solidFill>
            <a:srgbClr val="F7552D"/>
          </a:solidFill>
          <a:ln w="38100">
            <a:solidFill>
              <a:srgbClr val="F25A1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71" name="Picture 26" descr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358" y="2555213"/>
            <a:ext cx="533284" cy="154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27" descr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6" y="2981231"/>
            <a:ext cx="754113" cy="46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28" descr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81" y="3116927"/>
            <a:ext cx="184222" cy="4572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Rounded Rectangle 29"/>
          <p:cNvSpPr/>
          <p:nvPr/>
        </p:nvSpPr>
        <p:spPr>
          <a:xfrm>
            <a:off x="1660292" y="3052135"/>
            <a:ext cx="604701" cy="2338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5" name="Rounded Rectangle 30"/>
          <p:cNvSpPr/>
          <p:nvPr/>
        </p:nvSpPr>
        <p:spPr>
          <a:xfrm>
            <a:off x="2417391" y="3052135"/>
            <a:ext cx="604701" cy="2338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6" name="Rounded Rectangle 36"/>
          <p:cNvSpPr/>
          <p:nvPr/>
        </p:nvSpPr>
        <p:spPr>
          <a:xfrm>
            <a:off x="3184862" y="3052135"/>
            <a:ext cx="604701" cy="2338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77" name="Picture 37" descr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697" y="3003301"/>
            <a:ext cx="703635" cy="608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80" name="TextBox 9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181" name="TextBox 25"/>
          <p:cNvSpPr txBox="1"/>
          <p:nvPr/>
        </p:nvSpPr>
        <p:spPr>
          <a:xfrm>
            <a:off x="742406" y="921250"/>
            <a:ext cx="7829330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IkasanESB Flow Contracts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management API for business flow control (start, stop, pause, resume)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runtime status API for real-time health (running, stopped, recovering, error)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monitor API for pluggable health notification as real-time alerting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recovery manager for configurable exception handling &amp; automated recovery</a:t>
            </a:r>
          </a:p>
        </p:txBody>
      </p:sp>
      <p:sp>
        <p:nvSpPr>
          <p:cNvPr id="182" name="TextBox 51"/>
          <p:cNvSpPr txBox="1"/>
          <p:nvPr/>
        </p:nvSpPr>
        <p:spPr>
          <a:xfrm>
            <a:off x="8837721" y="1065980"/>
            <a:ext cx="3135644" cy="41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sz="16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rPr>
              <a:t>Key Strategies</a:t>
            </a: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buSzPct val="100000"/>
              <a:buFont typeface="Calibri"/>
              <a:buChar char="✓"/>
              <a:defRPr sz="16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single point integration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loose coupling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variety of standard contracts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separation of concerns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tight cohesion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standard design patterns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interchangeable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highly testable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data integrity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management &amp; control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monitor &amp; alerting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minimal manual intervention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 any protocol/entity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business event tracking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operational audit</a:t>
            </a:r>
          </a:p>
        </p:txBody>
      </p:sp>
      <p:sp>
        <p:nvSpPr>
          <p:cNvPr id="183" name="Rounded Rectangle 31"/>
          <p:cNvSpPr/>
          <p:nvPr/>
        </p:nvSpPr>
        <p:spPr>
          <a:xfrm>
            <a:off x="1523098" y="2887172"/>
            <a:ext cx="2388662" cy="536297"/>
          </a:xfrm>
          <a:prstGeom prst="roundRect">
            <a:avLst>
              <a:gd name="adj" fmla="val 16667"/>
            </a:avLst>
          </a:prstGeom>
          <a:solidFill>
            <a:srgbClr val="F7552D"/>
          </a:solidFill>
          <a:ln w="38100">
            <a:solidFill>
              <a:srgbClr val="F25A1F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84" name="Picture 32" descr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70" y="2553255"/>
            <a:ext cx="533284" cy="154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icture 33" descr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2981231"/>
            <a:ext cx="754113" cy="46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34" descr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13" y="3116927"/>
            <a:ext cx="184222" cy="4572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ounded Rectangle 35"/>
          <p:cNvSpPr/>
          <p:nvPr/>
        </p:nvSpPr>
        <p:spPr>
          <a:xfrm>
            <a:off x="1660292" y="3052135"/>
            <a:ext cx="604701" cy="2338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8" name="Rounded Rectangle 52"/>
          <p:cNvSpPr/>
          <p:nvPr/>
        </p:nvSpPr>
        <p:spPr>
          <a:xfrm>
            <a:off x="2417391" y="3052135"/>
            <a:ext cx="604701" cy="2338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9" name="Rounded Rectangle 61"/>
          <p:cNvSpPr/>
          <p:nvPr/>
        </p:nvSpPr>
        <p:spPr>
          <a:xfrm>
            <a:off x="3184862" y="3052135"/>
            <a:ext cx="604701" cy="2338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92" name="Picture 63"/>
          <p:cNvGrpSpPr/>
          <p:nvPr/>
        </p:nvGrpSpPr>
        <p:grpSpPr>
          <a:xfrm>
            <a:off x="2017452" y="4467933"/>
            <a:ext cx="5386185" cy="1238871"/>
            <a:chOff x="0" y="0"/>
            <a:chExt cx="5386184" cy="1238869"/>
          </a:xfrm>
        </p:grpSpPr>
        <p:sp>
          <p:nvSpPr>
            <p:cNvPr id="190" name="Rectangle"/>
            <p:cNvSpPr/>
            <p:nvPr/>
          </p:nvSpPr>
          <p:spPr>
            <a:xfrm>
              <a:off x="-1" y="-1"/>
              <a:ext cx="5386185" cy="12388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191" name="image14.tif" descr="image14.t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5386185" cy="123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Straight Arrow Connector 66"/>
          <p:cNvSpPr/>
          <p:nvPr/>
        </p:nvSpPr>
        <p:spPr>
          <a:xfrm>
            <a:off x="1103053" y="4702035"/>
            <a:ext cx="914401" cy="1590"/>
          </a:xfrm>
          <a:prstGeom prst="line">
            <a:avLst/>
          </a:prstGeom>
          <a:ln w="12700">
            <a:solidFill>
              <a:srgbClr val="F7552D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Rectangle 68"/>
          <p:cNvSpPr txBox="1"/>
          <p:nvPr/>
        </p:nvSpPr>
        <p:spPr>
          <a:xfrm>
            <a:off x="1131310" y="4467934"/>
            <a:ext cx="404400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stop()</a:t>
            </a:r>
          </a:p>
        </p:txBody>
      </p:sp>
      <p:sp>
        <p:nvSpPr>
          <p:cNvPr id="195" name="Straight Arrow Connector 69"/>
          <p:cNvSpPr/>
          <p:nvPr/>
        </p:nvSpPr>
        <p:spPr>
          <a:xfrm>
            <a:off x="1108046" y="4899795"/>
            <a:ext cx="914401" cy="1590"/>
          </a:xfrm>
          <a:prstGeom prst="line">
            <a:avLst/>
          </a:prstGeom>
          <a:ln w="12700">
            <a:solidFill>
              <a:srgbClr val="F7552D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6" name="Rectangle 70"/>
          <p:cNvSpPr txBox="1"/>
          <p:nvPr/>
        </p:nvSpPr>
        <p:spPr>
          <a:xfrm>
            <a:off x="1136303" y="4665694"/>
            <a:ext cx="418043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start()</a:t>
            </a:r>
          </a:p>
        </p:txBody>
      </p:sp>
      <p:sp>
        <p:nvSpPr>
          <p:cNvPr id="197" name="Straight Arrow Connector 71"/>
          <p:cNvSpPr/>
          <p:nvPr/>
        </p:nvSpPr>
        <p:spPr>
          <a:xfrm>
            <a:off x="1108046" y="5115254"/>
            <a:ext cx="914401" cy="1590"/>
          </a:xfrm>
          <a:prstGeom prst="line">
            <a:avLst/>
          </a:prstGeom>
          <a:ln w="12700">
            <a:solidFill>
              <a:srgbClr val="F7552D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Rectangle 72"/>
          <p:cNvSpPr txBox="1"/>
          <p:nvPr/>
        </p:nvSpPr>
        <p:spPr>
          <a:xfrm>
            <a:off x="1136303" y="4881154"/>
            <a:ext cx="488302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pause()</a:t>
            </a:r>
          </a:p>
        </p:txBody>
      </p:sp>
      <p:sp>
        <p:nvSpPr>
          <p:cNvPr id="199" name="Straight Arrow Connector 73"/>
          <p:cNvSpPr/>
          <p:nvPr/>
        </p:nvSpPr>
        <p:spPr>
          <a:xfrm>
            <a:off x="1106689" y="5313014"/>
            <a:ext cx="914401" cy="1590"/>
          </a:xfrm>
          <a:prstGeom prst="line">
            <a:avLst/>
          </a:prstGeom>
          <a:ln w="12700">
            <a:solidFill>
              <a:srgbClr val="F7552D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0" name="Rectangle 74"/>
          <p:cNvSpPr txBox="1"/>
          <p:nvPr/>
        </p:nvSpPr>
        <p:spPr>
          <a:xfrm>
            <a:off x="1141296" y="5078915"/>
            <a:ext cx="567987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resume()</a:t>
            </a:r>
          </a:p>
        </p:txBody>
      </p:sp>
      <p:sp>
        <p:nvSpPr>
          <p:cNvPr id="201" name="Straight Arrow Connector 80"/>
          <p:cNvSpPr/>
          <p:nvPr/>
        </p:nvSpPr>
        <p:spPr>
          <a:xfrm>
            <a:off x="1105332" y="5533454"/>
            <a:ext cx="914401" cy="1590"/>
          </a:xfrm>
          <a:prstGeom prst="line">
            <a:avLst/>
          </a:prstGeom>
          <a:ln w="12700">
            <a:solidFill>
              <a:srgbClr val="F7552D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2" name="Rectangle 81"/>
          <p:cNvSpPr txBox="1"/>
          <p:nvPr/>
        </p:nvSpPr>
        <p:spPr>
          <a:xfrm>
            <a:off x="1146290" y="5299355"/>
            <a:ext cx="662865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getStatus()</a:t>
            </a:r>
          </a:p>
        </p:txBody>
      </p:sp>
      <p:pic>
        <p:nvPicPr>
          <p:cNvPr id="203" name="Picture 24" descr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697" y="3003301"/>
            <a:ext cx="703635" cy="608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06" name="TextBox 9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207" name="TextBox 25"/>
          <p:cNvSpPr txBox="1"/>
          <p:nvPr/>
        </p:nvSpPr>
        <p:spPr>
          <a:xfrm>
            <a:off x="742406" y="907588"/>
            <a:ext cx="7829330" cy="195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IkasanESB Component Types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consumers are always the starting component for any flow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consumers can support any type of protocol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extend guaranteed integrity to non-guaranteed EIS sources/targets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no proprietary knowledge required – only EIS API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API adaptors are pluggable and re-useable components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API support can be 3</a:t>
            </a:r>
            <a:r>
              <a:rPr baseline="30000"/>
              <a:t>rd</a:t>
            </a:r>
            <a:r>
              <a:t> party off-the-shelf or custom developed</a:t>
            </a:r>
          </a:p>
        </p:txBody>
      </p:sp>
      <p:sp>
        <p:nvSpPr>
          <p:cNvPr id="208" name="TextBox 51"/>
          <p:cNvSpPr txBox="1"/>
          <p:nvPr/>
        </p:nvSpPr>
        <p:spPr>
          <a:xfrm>
            <a:off x="8837721" y="1065980"/>
            <a:ext cx="3135644" cy="41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sz="16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rPr>
              <a:t>Key Strategies</a:t>
            </a: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buSzPct val="100000"/>
              <a:buFont typeface="Calibri"/>
              <a:buChar char="✓"/>
              <a:defRPr sz="16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single point integration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loose coupling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variety of standard contracts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separation of concerns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tight cohesion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standard design patterns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interchangeable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highly testable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data integrity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management &amp; control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monitor &amp; alerting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minimal manual intervention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 any protocol/entity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business event tracking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operational audit</a:t>
            </a:r>
          </a:p>
        </p:txBody>
      </p:sp>
      <p:grpSp>
        <p:nvGrpSpPr>
          <p:cNvPr id="211" name="Picture 82"/>
          <p:cNvGrpSpPr/>
          <p:nvPr/>
        </p:nvGrpSpPr>
        <p:grpSpPr>
          <a:xfrm>
            <a:off x="2017452" y="4467933"/>
            <a:ext cx="5386185" cy="1238871"/>
            <a:chOff x="0" y="0"/>
            <a:chExt cx="5386184" cy="1238869"/>
          </a:xfrm>
        </p:grpSpPr>
        <p:sp>
          <p:nvSpPr>
            <p:cNvPr id="209" name="Rectangle"/>
            <p:cNvSpPr/>
            <p:nvPr/>
          </p:nvSpPr>
          <p:spPr>
            <a:xfrm>
              <a:off x="-1" y="-1"/>
              <a:ext cx="5386185" cy="12388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210" name="image14.tif" descr="image14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5386185" cy="123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58" y="4974342"/>
            <a:ext cx="703634" cy="608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15" name="TextBox 9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216" name="TextBox 25"/>
          <p:cNvSpPr txBox="1"/>
          <p:nvPr/>
        </p:nvSpPr>
        <p:spPr>
          <a:xfrm>
            <a:off x="742406" y="907589"/>
            <a:ext cx="7829330" cy="355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IkasanESB Component Types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any number of components can operate on data following a consumer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converter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translator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splitter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filter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sequencer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broker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single-recipient router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multi-recipient router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producer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217" name="TextBox 51"/>
          <p:cNvSpPr txBox="1"/>
          <p:nvPr/>
        </p:nvSpPr>
        <p:spPr>
          <a:xfrm>
            <a:off x="8837721" y="1065980"/>
            <a:ext cx="3135644" cy="41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sz="16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rPr>
              <a:t>Key Strategies</a:t>
            </a: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buSzPct val="100000"/>
              <a:buFont typeface="Calibri"/>
              <a:buChar char="✓"/>
              <a:defRPr sz="16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single point integration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loose coupling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variety of standard contracts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separation of concerns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tight cohesion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standard design patterns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interchangeable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highly testable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data integrity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management &amp; control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monitor &amp; alerting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minimal manual intervention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 any protocol/entity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business event tracking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operational audit</a:t>
            </a:r>
          </a:p>
        </p:txBody>
      </p:sp>
      <p:grpSp>
        <p:nvGrpSpPr>
          <p:cNvPr id="220" name="Picture 82"/>
          <p:cNvGrpSpPr/>
          <p:nvPr/>
        </p:nvGrpSpPr>
        <p:grpSpPr>
          <a:xfrm>
            <a:off x="2017452" y="4467933"/>
            <a:ext cx="5386185" cy="1238871"/>
            <a:chOff x="0" y="0"/>
            <a:chExt cx="5386184" cy="1238869"/>
          </a:xfrm>
        </p:grpSpPr>
        <p:sp>
          <p:nvSpPr>
            <p:cNvPr id="218" name="Rectangle"/>
            <p:cNvSpPr/>
            <p:nvPr/>
          </p:nvSpPr>
          <p:spPr>
            <a:xfrm>
              <a:off x="-1" y="-1"/>
              <a:ext cx="5386185" cy="12388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219" name="image14.tif" descr="image14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5386185" cy="123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1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78" y="4974342"/>
            <a:ext cx="703634" cy="608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24" name="TextBox 9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225" name="TextBox 25"/>
          <p:cNvSpPr txBox="1"/>
          <p:nvPr/>
        </p:nvSpPr>
        <p:spPr>
          <a:xfrm>
            <a:off x="742406" y="907588"/>
            <a:ext cx="7829330" cy="8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IkasanESB Component Types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producer components always end a flow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several producers may exist in the flow if the flow has branched routes</a:t>
            </a:r>
          </a:p>
        </p:txBody>
      </p:sp>
      <p:sp>
        <p:nvSpPr>
          <p:cNvPr id="226" name="TextBox 51"/>
          <p:cNvSpPr txBox="1"/>
          <p:nvPr/>
        </p:nvSpPr>
        <p:spPr>
          <a:xfrm>
            <a:off x="8837721" y="1065980"/>
            <a:ext cx="3135644" cy="41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sz="16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rPr>
              <a:t>Key Strategies</a:t>
            </a: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buSzPct val="100000"/>
              <a:buFont typeface="Calibri"/>
              <a:buChar char="✓"/>
              <a:defRPr sz="16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single point integration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loose coupling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variety of standard contracts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separation of concerns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tight cohesion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standard design patterns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interchangeable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highly testable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data integrity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management &amp; control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monitor &amp; alerting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minimal manual intervention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 any protocol/entity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business event tracking</a:t>
            </a:r>
          </a:p>
          <a:p>
            <a:pPr>
              <a:buSzPct val="100000"/>
              <a:buFont typeface="Arial"/>
              <a:buChar char="•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operational audit</a:t>
            </a:r>
          </a:p>
        </p:txBody>
      </p:sp>
      <p:grpSp>
        <p:nvGrpSpPr>
          <p:cNvPr id="229" name="Picture 82"/>
          <p:cNvGrpSpPr/>
          <p:nvPr/>
        </p:nvGrpSpPr>
        <p:grpSpPr>
          <a:xfrm>
            <a:off x="2017452" y="4467933"/>
            <a:ext cx="5386185" cy="1238871"/>
            <a:chOff x="0" y="0"/>
            <a:chExt cx="5386184" cy="1238869"/>
          </a:xfrm>
        </p:grpSpPr>
        <p:sp>
          <p:nvSpPr>
            <p:cNvPr id="227" name="Rectangle"/>
            <p:cNvSpPr/>
            <p:nvPr/>
          </p:nvSpPr>
          <p:spPr>
            <a:xfrm>
              <a:off x="-1" y="-1"/>
              <a:ext cx="5386185" cy="12388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228" name="image14.tif" descr="image14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5386185" cy="123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0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39" y="4974342"/>
            <a:ext cx="703634" cy="608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860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extBox 2"/>
          <p:cNvSpPr txBox="1"/>
          <p:nvPr/>
        </p:nvSpPr>
        <p:spPr>
          <a:xfrm>
            <a:off x="2716347" y="4549784"/>
            <a:ext cx="8388478" cy="113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Open Source</a:t>
            </a:r>
          </a:p>
          <a:p>
            <a:pPr>
              <a:defRPr sz="36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Enterprise Integration Platform</a:t>
            </a:r>
          </a:p>
        </p:txBody>
      </p:sp>
      <p:sp>
        <p:nvSpPr>
          <p:cNvPr id="33" name="TextBox 3"/>
          <p:cNvSpPr txBox="1"/>
          <p:nvPr/>
        </p:nvSpPr>
        <p:spPr>
          <a:xfrm>
            <a:off x="2716346" y="5750112"/>
            <a:ext cx="8388478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September 2</a:t>
            </a:r>
            <a:r>
              <a:rPr spc="-150"/>
              <a:t>023</a:t>
            </a:r>
          </a:p>
          <a:p>
            <a:pPr>
              <a:defRPr u="sng" spc="-15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Info@ikasan.org</a:t>
            </a:r>
            <a:r>
              <a:rPr u="none" spc="0">
                <a:solidFill>
                  <a:srgbClr val="F25A1F"/>
                </a:solidFill>
                <a:uFillTx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33" name="TextBox 9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Translating the Architecture</a:t>
            </a:r>
          </a:p>
        </p:txBody>
      </p:sp>
      <p:sp>
        <p:nvSpPr>
          <p:cNvPr id="234" name="TextBox 25"/>
          <p:cNvSpPr txBox="1"/>
          <p:nvPr/>
        </p:nvSpPr>
        <p:spPr>
          <a:xfrm>
            <a:off x="742406" y="907588"/>
            <a:ext cx="7829330" cy="222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IkasanESB Dashboard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single pane view of the entire IkasanESB Integration Module estate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management and administration for all services including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user/group principals, roles, and policies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configuration of Integration Modules, flows, and components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sub-second searches of data events across the entire estate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errors, exclusions, resubmissions, and event recording and replay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typically used by IT support and business teams</a:t>
            </a:r>
          </a:p>
        </p:txBody>
      </p:sp>
      <p:sp>
        <p:nvSpPr>
          <p:cNvPr id="235" name="TextBox 51"/>
          <p:cNvSpPr txBox="1"/>
          <p:nvPr/>
        </p:nvSpPr>
        <p:spPr>
          <a:xfrm>
            <a:off x="8837721" y="1065980"/>
            <a:ext cx="3135644" cy="41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sz="1600">
                <a:solidFill>
                  <a:srgbClr val="000000"/>
                </a:solidFill>
                <a:latin typeface="Gill Sans MT"/>
                <a:ea typeface="Gill Sans MT"/>
                <a:cs typeface="Gill Sans MT"/>
                <a:sym typeface="Gill Sans MT"/>
              </a:rPr>
              <a:t>Key Strategies</a:t>
            </a: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defRPr sz="14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sz="1600"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buSzPct val="100000"/>
              <a:buFont typeface="Calibri"/>
              <a:buChar char="✓"/>
              <a:defRPr sz="1600">
                <a:solidFill>
                  <a:srgbClr val="F25A1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single point integration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loose coupling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variety of standard contracts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separation of concerns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tight cohesion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standard design patterns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interchangeable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highly testable constructs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data integrity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management &amp; control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monitor &amp; alerting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minimal manual intervention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 any protocol/entity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business event tracking</a:t>
            </a:r>
          </a:p>
          <a:p>
            <a:pPr>
              <a:buSzPct val="100000"/>
              <a:buFont typeface="Gill Sans MT"/>
              <a:buChar char="✓"/>
              <a:defRPr sz="1600"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operational audit</a:t>
            </a:r>
          </a:p>
        </p:txBody>
      </p:sp>
      <p:sp>
        <p:nvSpPr>
          <p:cNvPr id="236" name="TextBox 31"/>
          <p:cNvSpPr txBox="1"/>
          <p:nvPr/>
        </p:nvSpPr>
        <p:spPr>
          <a:xfrm>
            <a:off x="2008213" y="4083497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pic>
        <p:nvPicPr>
          <p:cNvPr id="237" name="Picture 33" descr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82" y="4264316"/>
            <a:ext cx="905481" cy="87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34" descr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80" y="4264319"/>
            <a:ext cx="905481" cy="87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35" descr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932" y="4264318"/>
            <a:ext cx="905480" cy="87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52" descr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347" y="4264318"/>
            <a:ext cx="905480" cy="87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icture 61" descr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132" y="4264316"/>
            <a:ext cx="905481" cy="87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icture 62" descr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14" y="4264316"/>
            <a:ext cx="905481" cy="87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63" descr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978" y="4264318"/>
            <a:ext cx="905480" cy="877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icture 64" descr="Picture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41" y="3562815"/>
            <a:ext cx="1001620" cy="2899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65" descr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0744" y="4702845"/>
            <a:ext cx="322838" cy="80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48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249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Services</a:t>
            </a:r>
          </a:p>
        </p:txBody>
      </p:sp>
      <p:pic>
        <p:nvPicPr>
          <p:cNvPr id="250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0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31" descr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7" y="3070530"/>
            <a:ext cx="905481" cy="87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icture 33" descr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icture 35" descr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044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icture 37" descr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828" y="3070530"/>
            <a:ext cx="905482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icture 39" descr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412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icture 41" descr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674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3" descr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285" y="3074374"/>
            <a:ext cx="1001621" cy="289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icture 19" descr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6708" y="3468999"/>
            <a:ext cx="322838" cy="8012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Box 14"/>
          <p:cNvSpPr txBox="1"/>
          <p:nvPr/>
        </p:nvSpPr>
        <p:spPr>
          <a:xfrm>
            <a:off x="2517913" y="4193076"/>
            <a:ext cx="6563522" cy="195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Management Service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Record &amp; Replay Service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Hospital Services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Mapping Service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Configuration Service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Wiretap Service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Monitoring Service</a:t>
            </a:r>
          </a:p>
        </p:txBody>
      </p:sp>
      <p:sp>
        <p:nvSpPr>
          <p:cNvPr id="260" name="TextBox 16"/>
          <p:cNvSpPr txBox="1"/>
          <p:nvPr/>
        </p:nvSpPr>
        <p:spPr>
          <a:xfrm>
            <a:off x="781005" y="907589"/>
            <a:ext cx="9855887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 Standard Services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standard services are automatically included with each Integration Module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service contracts are pluggable, so replacing default implementation with custom is possible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standard services are summarised below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63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264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265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Services</a:t>
            </a:r>
          </a:p>
        </p:txBody>
      </p:sp>
      <p:pic>
        <p:nvPicPr>
          <p:cNvPr id="266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32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33" descr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80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35" descr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194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37" descr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828" y="2144878"/>
            <a:ext cx="1861131" cy="1802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icture 39" descr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564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icture 41" descr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0827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icture 3" descr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85" y="3074374"/>
            <a:ext cx="1001621" cy="289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19" descr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6708" y="3468999"/>
            <a:ext cx="322838" cy="8012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extBox 14"/>
          <p:cNvSpPr txBox="1"/>
          <p:nvPr/>
        </p:nvSpPr>
        <p:spPr>
          <a:xfrm>
            <a:off x="2517913" y="4193076"/>
            <a:ext cx="6563522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flow management for runtime control and status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user management authentication and authorisation per service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event management across services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deployment controls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audit logs  </a:t>
            </a:r>
          </a:p>
        </p:txBody>
      </p:sp>
      <p:pic>
        <p:nvPicPr>
          <p:cNvPr id="275" name="Picture 15" descr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7312" y="3070530"/>
            <a:ext cx="905481" cy="87705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extBox 16"/>
          <p:cNvSpPr txBox="1"/>
          <p:nvPr/>
        </p:nvSpPr>
        <p:spPr>
          <a:xfrm>
            <a:off x="870216" y="907589"/>
            <a:ext cx="10116678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Management Service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management service endpoints are available across all Ikasan artefacts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 Dashboard provides a single pane view of all Integration Modules and management therein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REST API service access for automation of calls to services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79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280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281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Services</a:t>
            </a:r>
          </a:p>
        </p:txBody>
      </p:sp>
      <p:pic>
        <p:nvPicPr>
          <p:cNvPr id="282" name="Picture 31" descr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998" y="2137185"/>
            <a:ext cx="1864632" cy="180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7" descr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28" y="3070530"/>
            <a:ext cx="905482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85" y="3074374"/>
            <a:ext cx="1001621" cy="289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 19" descr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708" y="3468999"/>
            <a:ext cx="322838" cy="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icture 28" descr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932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icture 30" descr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4780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icture 32" descr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194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33" descr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564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34" descr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TextBox 38"/>
          <p:cNvSpPr txBox="1"/>
          <p:nvPr/>
        </p:nvSpPr>
        <p:spPr>
          <a:xfrm>
            <a:off x="870216" y="907589"/>
            <a:ext cx="9379657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Record &amp; Replay Service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supports event recording per flow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events can be replayed to this or another Ikasan instance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invaluable for EIS business system crash/recovery or production data replay to test environments</a:t>
            </a:r>
          </a:p>
        </p:txBody>
      </p:sp>
      <p:sp>
        <p:nvSpPr>
          <p:cNvPr id="292" name="TextBox 40"/>
          <p:cNvSpPr txBox="1"/>
          <p:nvPr/>
        </p:nvSpPr>
        <p:spPr>
          <a:xfrm>
            <a:off x="2517910" y="4193076"/>
            <a:ext cx="9376085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any data event can be recorded and replayed as if from source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event data can be recorded in one environment and replayed to another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replay can occur in the normal event flow, or normal event flow paused whilst replay is in progress    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replay is authenticated/authorised and fully audited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95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296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297" name="TextBox 5"/>
          <p:cNvSpPr txBox="1"/>
          <p:nvPr/>
        </p:nvSpPr>
        <p:spPr>
          <a:xfrm>
            <a:off x="742405" y="261258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Services</a:t>
            </a:r>
          </a:p>
        </p:txBody>
      </p:sp>
      <p:pic>
        <p:nvPicPr>
          <p:cNvPr id="298" name="Picture 31" descr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77" y="3070530"/>
            <a:ext cx="905481" cy="87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33" descr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30" y="2141485"/>
            <a:ext cx="1864632" cy="180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icture 37" descr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828" y="3070530"/>
            <a:ext cx="905482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3" descr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85" y="3074374"/>
            <a:ext cx="1001621" cy="289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19" descr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708" y="3468999"/>
            <a:ext cx="322838" cy="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22" descr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932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24" descr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194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icture 25" descr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564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icture 26" descr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28"/>
          <p:cNvSpPr txBox="1"/>
          <p:nvPr/>
        </p:nvSpPr>
        <p:spPr>
          <a:xfrm>
            <a:off x="2517910" y="4193076"/>
            <a:ext cx="9376085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any technical or business data errors within the flow get logged to the Error Reporting Service 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business data errors which may block other events can be excluded and parked for user attention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any excluded event may be resubmitted back into the normal flow 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all services above are visible and managed through the Ikasan Dashboard</a:t>
            </a:r>
          </a:p>
        </p:txBody>
      </p:sp>
      <p:sp>
        <p:nvSpPr>
          <p:cNvPr id="308" name="TextBox 29"/>
          <p:cNvSpPr txBox="1"/>
          <p:nvPr/>
        </p:nvSpPr>
        <p:spPr>
          <a:xfrm>
            <a:off x="870216" y="907589"/>
            <a:ext cx="9379657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Hospital Services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error reporting service provides visibility of all errors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exclusions service allows individual bad events to be removed from the flow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resubmission service supports the resubmission of previously error events back into the flow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11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312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313" name="TextBox 5"/>
          <p:cNvSpPr txBox="1"/>
          <p:nvPr/>
        </p:nvSpPr>
        <p:spPr>
          <a:xfrm>
            <a:off x="742405" y="261258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Services</a:t>
            </a:r>
          </a:p>
        </p:txBody>
      </p:sp>
      <p:pic>
        <p:nvPicPr>
          <p:cNvPr id="314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45" y="2144895"/>
            <a:ext cx="1861113" cy="1802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icture 31" descr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7" y="3070530"/>
            <a:ext cx="905481" cy="87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icture 33" descr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icture 37" descr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828" y="3070530"/>
            <a:ext cx="905482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icture 3" descr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85" y="3074374"/>
            <a:ext cx="1001621" cy="289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icture 19" descr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6708" y="3468999"/>
            <a:ext cx="322838" cy="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icture 16" descr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194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icture 17" descr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564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icture 20" descr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TextBox 22"/>
          <p:cNvSpPr txBox="1"/>
          <p:nvPr/>
        </p:nvSpPr>
        <p:spPr>
          <a:xfrm>
            <a:off x="2517910" y="4193076"/>
            <a:ext cx="9376085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supports simple and complex relationships – 1:1, 1:n, n:1, n:n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mappings can be defined, named, and reused across the estate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runtime configuration that doesn’t require build or deployment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all mappings are visible and managed through the Ikasan Dashboard</a:t>
            </a:r>
          </a:p>
        </p:txBody>
      </p:sp>
      <p:sp>
        <p:nvSpPr>
          <p:cNvPr id="324" name="TextBox 23"/>
          <p:cNvSpPr txBox="1"/>
          <p:nvPr/>
        </p:nvSpPr>
        <p:spPr>
          <a:xfrm>
            <a:off x="870216" y="907588"/>
            <a:ext cx="937965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Mapping Service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provides event attribute mapping as part of data transformation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27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328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329" name="TextBox 5"/>
          <p:cNvSpPr txBox="1"/>
          <p:nvPr/>
        </p:nvSpPr>
        <p:spPr>
          <a:xfrm>
            <a:off x="742405" y="261258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Services</a:t>
            </a:r>
          </a:p>
        </p:txBody>
      </p:sp>
      <p:pic>
        <p:nvPicPr>
          <p:cNvPr id="330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0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icture 31" descr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7" y="3070530"/>
            <a:ext cx="905481" cy="87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icture 33" descr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icture 37" descr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828" y="3070530"/>
            <a:ext cx="905482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icture 39" descr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373" y="2144896"/>
            <a:ext cx="1861112" cy="1802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icture 3" descr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85" y="3074374"/>
            <a:ext cx="1001621" cy="289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icture 19" descr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708" y="3468999"/>
            <a:ext cx="322838" cy="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icture 20" descr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0827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icture 16" descr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194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extBox 22"/>
          <p:cNvSpPr txBox="1"/>
          <p:nvPr/>
        </p:nvSpPr>
        <p:spPr>
          <a:xfrm>
            <a:off x="870216" y="907588"/>
            <a:ext cx="937965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Configuration Service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allows runtime configuration for all Ikasan artefacts i.e. components, flows, monitors</a:t>
            </a:r>
          </a:p>
        </p:txBody>
      </p:sp>
      <p:sp>
        <p:nvSpPr>
          <p:cNvPr id="340" name="TextBox 23"/>
          <p:cNvSpPr txBox="1"/>
          <p:nvPr/>
        </p:nvSpPr>
        <p:spPr>
          <a:xfrm>
            <a:off x="2517910" y="4193076"/>
            <a:ext cx="9376085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supports standard CRUD operations across all configurations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runtime configuration that doesn’t require build or deployment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configurations may be imported and exported as XML or JSON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all configurations are visible and managed through the Ikasan Dashboard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43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344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345" name="TextBox 5"/>
          <p:cNvSpPr txBox="1"/>
          <p:nvPr/>
        </p:nvSpPr>
        <p:spPr>
          <a:xfrm>
            <a:off x="742405" y="261258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Services</a:t>
            </a:r>
          </a:p>
        </p:txBody>
      </p:sp>
      <p:pic>
        <p:nvPicPr>
          <p:cNvPr id="346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0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31" descr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7" y="3070530"/>
            <a:ext cx="905481" cy="87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33" descr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35" descr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083" y="2156059"/>
            <a:ext cx="1849588" cy="1791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icture 37" descr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828" y="3070530"/>
            <a:ext cx="905482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icture 39" descr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412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icture 3" descr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85" y="3074374"/>
            <a:ext cx="1001621" cy="289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icture 19" descr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6708" y="3468999"/>
            <a:ext cx="322838" cy="80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icture 20" descr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TextBox 22"/>
          <p:cNvSpPr txBox="1"/>
          <p:nvPr/>
        </p:nvSpPr>
        <p:spPr>
          <a:xfrm>
            <a:off x="2517910" y="4193076"/>
            <a:ext cx="9376085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supports text content searching across millions of captured events sub-second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typically used for support and troubleshooting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end to end lineage of data events regardless of transformations or system exit/re-entry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all configurations are visible and managed through the Ikasan Dashboard</a:t>
            </a:r>
          </a:p>
        </p:txBody>
      </p:sp>
      <p:sp>
        <p:nvSpPr>
          <p:cNvPr id="356" name="TextBox 23"/>
          <p:cNvSpPr txBox="1"/>
          <p:nvPr/>
        </p:nvSpPr>
        <p:spPr>
          <a:xfrm>
            <a:off x="870216" y="907588"/>
            <a:ext cx="937965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Wiretap Service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dynamic capture of real-time in-flight events at any point within the platform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59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360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361" name="TextBox 5"/>
          <p:cNvSpPr txBox="1"/>
          <p:nvPr/>
        </p:nvSpPr>
        <p:spPr>
          <a:xfrm>
            <a:off x="742405" y="261258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Services</a:t>
            </a:r>
          </a:p>
        </p:txBody>
      </p:sp>
      <p:pic>
        <p:nvPicPr>
          <p:cNvPr id="362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0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31" descr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7" y="3070530"/>
            <a:ext cx="905481" cy="87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33" descr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35" descr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044" y="3070530"/>
            <a:ext cx="905480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37" descr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828" y="3070530"/>
            <a:ext cx="905482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icture 39" descr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412" y="3070530"/>
            <a:ext cx="905481" cy="87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41" descr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975" y="2144896"/>
            <a:ext cx="1861111" cy="1802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Picture 3" descr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285" y="3074374"/>
            <a:ext cx="1001621" cy="289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icture 19" descr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6708" y="3468999"/>
            <a:ext cx="322838" cy="8012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TextBox 15"/>
          <p:cNvSpPr txBox="1"/>
          <p:nvPr/>
        </p:nvSpPr>
        <p:spPr>
          <a:xfrm>
            <a:off x="870216" y="907588"/>
            <a:ext cx="9379657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Monitor Service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capture any state change in runtime flows i.e. stopped, paused, running, recovering, error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notifiers connect to external Enterprise Monitoring tools to report state changes</a:t>
            </a:r>
          </a:p>
        </p:txBody>
      </p:sp>
      <p:sp>
        <p:nvSpPr>
          <p:cNvPr id="372" name="TextBox 16"/>
          <p:cNvSpPr txBox="1"/>
          <p:nvPr/>
        </p:nvSpPr>
        <p:spPr>
          <a:xfrm>
            <a:off x="2517910" y="4193076"/>
            <a:ext cx="9376085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default monitor reports any runtime flow state change in real-time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custom monitors can be easily added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notifiers push notifications of runtime change to any API i.e. Email, Solarwinds, Zenoss, HTTP</a:t>
            </a:r>
          </a:p>
          <a:p>
            <a:pPr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all configurations are visible and managed through the Ikasan Dashboard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75" name="TextBox 5"/>
          <p:cNvSpPr txBox="1"/>
          <p:nvPr/>
        </p:nvSpPr>
        <p:spPr>
          <a:xfrm>
            <a:off x="742406" y="261259"/>
            <a:ext cx="926935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Introducing Ikasan Enterprise Scheduler Product</a:t>
            </a:r>
          </a:p>
        </p:txBody>
      </p:sp>
      <p:sp>
        <p:nvSpPr>
          <p:cNvPr id="376" name="TextBox 15"/>
          <p:cNvSpPr txBox="1"/>
          <p:nvPr/>
        </p:nvSpPr>
        <p:spPr>
          <a:xfrm>
            <a:off x="870216" y="907589"/>
            <a:ext cx="9688630" cy="480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What is the </a:t>
            </a:r>
            <a:r>
              <a:rPr dirty="0" err="1"/>
              <a:t>Ikasan</a:t>
            </a:r>
            <a:r>
              <a:rPr dirty="0"/>
              <a:t> Enterprise Scheduler</a:t>
            </a:r>
            <a:r>
              <a:rPr lang="en-GB" dirty="0"/>
              <a:t>?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/>
              <a:t>Productisation</a:t>
            </a:r>
            <a:r>
              <a:rPr dirty="0"/>
              <a:t> of </a:t>
            </a:r>
            <a:r>
              <a:rPr dirty="0" err="1"/>
              <a:t>Ikasan</a:t>
            </a:r>
            <a:r>
              <a:rPr dirty="0"/>
              <a:t> as an Enterprise grade Scheduler solution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Automated scheduling and orchestration of tasks, processes, or events, across an Enterprise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Single pane graphical view for management of integration and scheduled orchestrations</a:t>
            </a:r>
          </a:p>
          <a:p>
            <a:pPr marL="285750" indent="-28575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 dirty="0"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Why Did We Build It</a:t>
            </a:r>
            <a:r>
              <a:rPr lang="en-GB" dirty="0"/>
              <a:t>?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We observed many short-comings in existing commercial Enterprise Scheduler 3rd party offerings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/>
              <a:t>Ikasan</a:t>
            </a:r>
            <a:r>
              <a:rPr dirty="0"/>
              <a:t> has always had robust scheduling features at its core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/>
              <a:t>Ikasan</a:t>
            </a:r>
            <a:r>
              <a:rPr dirty="0"/>
              <a:t> philosophy of a single pane view of runtime made Enterprise Scheduling the natural next step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Enterprise Integration and Enterprise Scheduling are complimentary products</a:t>
            </a:r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 dirty="0"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How Does It Work</a:t>
            </a:r>
            <a:r>
              <a:rPr lang="en-GB" dirty="0"/>
              <a:t>?</a:t>
            </a:r>
            <a:endParaRPr dirty="0"/>
          </a:p>
          <a:p>
            <a:pPr marL="285750" lvl="6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Broadly consists of three parts</a:t>
            </a:r>
          </a:p>
          <a:p>
            <a:pPr marL="285750" lvl="8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b="1" i="1" dirty="0"/>
              <a:t>Scheduler Dashboard</a:t>
            </a:r>
            <a:r>
              <a:rPr i="1" dirty="0"/>
              <a:t> </a:t>
            </a:r>
            <a:r>
              <a:rPr dirty="0"/>
              <a:t>- a web based interface for management and configuration of schedules</a:t>
            </a:r>
          </a:p>
          <a:p>
            <a:pPr marL="285750" lvl="2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b="1" i="1" dirty="0"/>
              <a:t>Scheduler Agents</a:t>
            </a:r>
            <a:r>
              <a:rPr i="1" dirty="0"/>
              <a:t> </a:t>
            </a:r>
            <a:r>
              <a:rPr dirty="0"/>
              <a:t>- </a:t>
            </a:r>
            <a:r>
              <a:rPr dirty="0" err="1"/>
              <a:t>Ikasan</a:t>
            </a:r>
            <a:r>
              <a:rPr dirty="0"/>
              <a:t> Integration Modules specifically built to execute scheduled jobs</a:t>
            </a:r>
          </a:p>
          <a:p>
            <a:pPr marL="285750" lvl="2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b="1" i="1" dirty="0"/>
              <a:t>Orchestration Engine</a:t>
            </a:r>
            <a:r>
              <a:rPr i="1" dirty="0"/>
              <a:t> </a:t>
            </a:r>
            <a:r>
              <a:rPr dirty="0"/>
              <a:t>- powerful </a:t>
            </a:r>
            <a:r>
              <a:rPr dirty="0" err="1"/>
              <a:t>Ikasan</a:t>
            </a:r>
            <a:r>
              <a:rPr dirty="0"/>
              <a:t> orchestration engine for the coordination and distribution of scheduled jobs across agents</a:t>
            </a:r>
            <a:r>
              <a:rPr lang="en-GB" dirty="0"/>
              <a:t> for execution</a:t>
            </a:r>
            <a:r>
              <a:rPr dirty="0"/>
              <a:t> in the runtime estate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-1" y="6586853"/>
            <a:ext cx="1813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6" name="TextBox 3"/>
          <p:cNvSpPr txBox="1"/>
          <p:nvPr/>
        </p:nvSpPr>
        <p:spPr>
          <a:xfrm>
            <a:off x="742404" y="261259"/>
            <a:ext cx="10056090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Introduction</a:t>
            </a:r>
          </a:p>
        </p:txBody>
      </p:sp>
      <p:sp>
        <p:nvSpPr>
          <p:cNvPr id="37" name="TextBox 4"/>
          <p:cNvSpPr txBox="1"/>
          <p:nvPr/>
        </p:nvSpPr>
        <p:spPr>
          <a:xfrm>
            <a:off x="742404" y="907588"/>
            <a:ext cx="10056090" cy="222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The Problem Domain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Architecture Strategies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Translating the Architecture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 Services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Business Application Integration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Technology Stack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 Releases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Resources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79" name="TextBox 5"/>
          <p:cNvSpPr txBox="1"/>
          <p:nvPr/>
        </p:nvSpPr>
        <p:spPr>
          <a:xfrm>
            <a:off x="742406" y="261259"/>
            <a:ext cx="926935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Enterprise Scheduler Architecture</a:t>
            </a:r>
          </a:p>
        </p:txBody>
      </p:sp>
      <p:pic>
        <p:nvPicPr>
          <p:cNvPr id="38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04" y="777466"/>
            <a:ext cx="5443053" cy="5769671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TextBox 15"/>
          <p:cNvSpPr txBox="1"/>
          <p:nvPr/>
        </p:nvSpPr>
        <p:spPr>
          <a:xfrm>
            <a:off x="6486518" y="907589"/>
            <a:ext cx="5443053" cy="480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Dashboard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Single </a:t>
            </a:r>
            <a:r>
              <a:rPr lang="en-GB" dirty="0"/>
              <a:t>p</a:t>
            </a:r>
            <a:r>
              <a:rPr dirty="0" err="1"/>
              <a:t>ane</a:t>
            </a:r>
            <a:r>
              <a:rPr dirty="0"/>
              <a:t> </a:t>
            </a:r>
            <a:r>
              <a:rPr lang="en-GB" dirty="0"/>
              <a:t>v</a:t>
            </a:r>
            <a:r>
              <a:rPr dirty="0" err="1"/>
              <a:t>iew</a:t>
            </a:r>
            <a:r>
              <a:rPr dirty="0"/>
              <a:t> for management and configuration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GB" dirty="0"/>
              <a:t>Agnostic to on-prem or Cloud runtime estate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Built on the mature Enterprise Integration Dashboard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Deployed together or separate from existing runtime</a:t>
            </a:r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 dirty="0"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Orchestration Engine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Embedded within the Dashboard deployment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Powerful engine modelling state &amp; conditional change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Coordinates instruction across one or more agents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 dirty="0"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Agents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Out of the box scheduler agents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GB" dirty="0"/>
              <a:t>Agnostic to on-prem or Cloud runtime estate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Execute</a:t>
            </a:r>
            <a:r>
              <a:rPr lang="en-GB" dirty="0"/>
              <a:t>s</a:t>
            </a:r>
            <a:r>
              <a:rPr dirty="0"/>
              <a:t> jobs instructed by the Orchestration Engine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GB" dirty="0"/>
              <a:t>Agents can be scaled independently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Robust operation regardless of failure encountered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84" name="TextBox 5"/>
          <p:cNvSpPr txBox="1"/>
          <p:nvPr/>
        </p:nvSpPr>
        <p:spPr>
          <a:xfrm>
            <a:off x="742405" y="261259"/>
            <a:ext cx="8963208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Business Application Integration</a:t>
            </a:r>
          </a:p>
        </p:txBody>
      </p:sp>
      <p:sp>
        <p:nvSpPr>
          <p:cNvPr id="385" name="TextBox 15"/>
          <p:cNvSpPr txBox="1"/>
          <p:nvPr/>
        </p:nvSpPr>
        <p:spPr>
          <a:xfrm>
            <a:off x="870216" y="907589"/>
            <a:ext cx="9379657" cy="569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Post Trade Execution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Bloomberg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Trade Feed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Consolidated Message Feed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Derivative Settlement Feed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Daily Trade Reporting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PATS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Espeed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TradeWeb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ION, Anvil, &amp; Fidessa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Positions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Bloomberg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Intellimatch</a:t>
            </a:r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Price Marks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Bloomberg</a:t>
            </a:r>
          </a:p>
        </p:txBody>
      </p:sp>
      <p:pic>
        <p:nvPicPr>
          <p:cNvPr id="386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89" name="TextBox 5"/>
          <p:cNvSpPr txBox="1"/>
          <p:nvPr/>
        </p:nvSpPr>
        <p:spPr>
          <a:xfrm>
            <a:off x="742405" y="261259"/>
            <a:ext cx="9144628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Business Application Integration</a:t>
            </a:r>
          </a:p>
        </p:txBody>
      </p:sp>
      <p:sp>
        <p:nvSpPr>
          <p:cNvPr id="390" name="TextBox 15"/>
          <p:cNvSpPr txBox="1"/>
          <p:nvPr/>
        </p:nvSpPr>
        <p:spPr>
          <a:xfrm>
            <a:off x="870216" y="907589"/>
            <a:ext cx="9379657" cy="569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Trade Matching, Reporting &amp; Reconciliation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TRAX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Bloomberg Daily Trade Reporting</a:t>
            </a:r>
          </a:p>
          <a:p>
            <a:pPr marL="285750" indent="-28575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Sales Commission Reporting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FIOS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Reference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Bloomberg Data License Per Security; Data License Back Office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MACE Convertible Bonds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Swap Monitor Financial Calendar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Fidessa ETP and ATP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GoldenSource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Market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Markit CDS Service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Markit iBoxx Benchmark Indices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Asset Control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Bank of America Merrill Lynch Indices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39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94" name="TextBox 5"/>
          <p:cNvSpPr txBox="1"/>
          <p:nvPr/>
        </p:nvSpPr>
        <p:spPr>
          <a:xfrm>
            <a:off x="742406" y="261259"/>
            <a:ext cx="926935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Business Application Integration</a:t>
            </a:r>
          </a:p>
        </p:txBody>
      </p:sp>
      <p:sp>
        <p:nvSpPr>
          <p:cNvPr id="395" name="TextBox 15"/>
          <p:cNvSpPr txBox="1"/>
          <p:nvPr/>
        </p:nvSpPr>
        <p:spPr>
          <a:xfrm>
            <a:off x="870216" y="907589"/>
            <a:ext cx="9379657" cy="462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Settlements &amp; Operations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SWIFT Alliance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GlobOp</a:t>
            </a:r>
          </a:p>
          <a:p>
            <a:pPr marL="285750" indent="-28575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Ratings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Moodys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Standard &amp; Poors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Fitch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Compliance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Thomson Reuters TransWatch Securities Data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B-Next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Corporate Actions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FTI Corporate Action &amp; Securities Universe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99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Technology Stack</a:t>
            </a:r>
          </a:p>
        </p:txBody>
      </p:sp>
      <p:sp>
        <p:nvSpPr>
          <p:cNvPr id="400" name="TextBox 16"/>
          <p:cNvSpPr txBox="1"/>
          <p:nvPr/>
        </p:nvSpPr>
        <p:spPr>
          <a:xfrm>
            <a:off x="870216" y="907589"/>
            <a:ext cx="9855884" cy="515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Development Stack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Core Technologies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Java 11 Ikasan 3.1.0 onwards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Java 17 in ratification for Ikasan 3.4.x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Java 21 in test 3.4.x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SpringBoot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Test Frameworks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JUnit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JMock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SpringBootTest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 Flow Test Harness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Scaffolding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source management, peer review, acceptance management – GitHub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requirements and issues management – Jira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project build management – Maven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project artefact management – Sonotype Nexus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continuous integration – Travis</a:t>
            </a:r>
          </a:p>
        </p:txBody>
      </p:sp>
      <p:pic>
        <p:nvPicPr>
          <p:cNvPr id="4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04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Technology Stack</a:t>
            </a:r>
          </a:p>
        </p:txBody>
      </p:sp>
      <p:sp>
        <p:nvSpPr>
          <p:cNvPr id="405" name="TextBox 16"/>
          <p:cNvSpPr txBox="1"/>
          <p:nvPr/>
        </p:nvSpPr>
        <p:spPr>
          <a:xfrm>
            <a:off x="870215" y="907589"/>
            <a:ext cx="9989973" cy="452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/>
              <a:t>Ikasan</a:t>
            </a:r>
            <a:r>
              <a:rPr dirty="0"/>
              <a:t> Runtime Stack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/>
              <a:t>IkasanESB</a:t>
            </a:r>
            <a:r>
              <a:rPr dirty="0"/>
              <a:t> Application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Ikasaneip-3.</a:t>
            </a:r>
            <a:r>
              <a:rPr lang="en-GB" dirty="0"/>
              <a:t>x</a:t>
            </a:r>
            <a:r>
              <a:rPr dirty="0"/>
              <a:t> – engine underpinning all operations and services</a:t>
            </a:r>
            <a:r>
              <a:rPr lang="en-GB" dirty="0"/>
              <a:t> (3.3.1 latest at time of publication)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/>
              <a:t>IkasanESB</a:t>
            </a:r>
            <a:r>
              <a:rPr dirty="0"/>
              <a:t> Optional Enterprise Modules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/>
              <a:t>Ikasan</a:t>
            </a:r>
            <a:r>
              <a:rPr dirty="0"/>
              <a:t>-test-component – endpoint components for test event generation</a:t>
            </a:r>
          </a:p>
          <a:p>
            <a:pPr lvl="1" indent="45720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Persistence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H2 shipped as recommended production supported version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any Enterprise relational database (MySQL, </a:t>
            </a:r>
            <a:r>
              <a:rPr dirty="0" err="1"/>
              <a:t>SQLServer</a:t>
            </a:r>
            <a:r>
              <a:rPr dirty="0"/>
              <a:t>, Sybase, </a:t>
            </a:r>
            <a:r>
              <a:rPr dirty="0" err="1"/>
              <a:t>etc</a:t>
            </a:r>
            <a:r>
              <a:rPr dirty="0"/>
              <a:t>)</a:t>
            </a:r>
          </a:p>
          <a:p>
            <a:pPr lvl="1" indent="45720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/>
              <a:t>Ikasan</a:t>
            </a:r>
            <a:r>
              <a:rPr dirty="0"/>
              <a:t> Dashboard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single pane view for all runtime </a:t>
            </a:r>
            <a:r>
              <a:rPr dirty="0" err="1"/>
              <a:t>Ikasan</a:t>
            </a:r>
            <a:r>
              <a:rPr dirty="0"/>
              <a:t> Integration Modules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High Availability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 err="1"/>
              <a:t>Ikasan</a:t>
            </a:r>
            <a:r>
              <a:rPr dirty="0"/>
              <a:t> is tested/ratified to run in Docker containers as part of a Kubernetes managed platform</a:t>
            </a:r>
          </a:p>
        </p:txBody>
      </p:sp>
      <p:pic>
        <p:nvPicPr>
          <p:cNvPr id="40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09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Technology Stack</a:t>
            </a:r>
          </a:p>
        </p:txBody>
      </p:sp>
      <p:sp>
        <p:nvSpPr>
          <p:cNvPr id="410" name="TextBox 15"/>
          <p:cNvSpPr txBox="1"/>
          <p:nvPr/>
        </p:nvSpPr>
        <p:spPr>
          <a:xfrm>
            <a:off x="870216" y="907589"/>
            <a:ext cx="9379657" cy="542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Off-the-shelf Integration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JMS (HornetQ, JBossA-MQ, ActiveMQ, IBM MQ, WebLogic)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FTP (transactional &amp; chunking support)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SFTP (transactional &amp; chunking support)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RDBMS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MQ Client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FIX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SMTP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HTTP(s)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MongoDB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Kxdb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HDFS &amp; Parquet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Kafka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Custom Component Development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very simple to create custom integrations specific to an upstream or downstream API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all components adhere to standard contracts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developed as standard Java 11 (Java 17 for Ikasan 3.4.x onwards)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1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14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Technology Stack</a:t>
            </a:r>
          </a:p>
        </p:txBody>
      </p:sp>
      <p:sp>
        <p:nvSpPr>
          <p:cNvPr id="415" name="TextBox 15"/>
          <p:cNvSpPr txBox="1"/>
          <p:nvPr/>
        </p:nvSpPr>
        <p:spPr>
          <a:xfrm>
            <a:off x="870216" y="907589"/>
            <a:ext cx="9379657" cy="462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Flow Non-Functional Features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High performance single threaded throughput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core engine benchmarked at 2 million events per second</a:t>
            </a:r>
          </a:p>
          <a:p>
            <a:pPr marL="285750" indent="-28575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Supports full transaction semantics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non-transactional resources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local transactional resources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2-phase transactional resources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last resource commit optimisation (LRCO)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Configurable automated runtime recovery from technical and data failures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rollback operations and stop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rollback operations and retry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rollback and exclude bad data event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report the issue and continue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16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19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Technology Stack</a:t>
            </a:r>
          </a:p>
        </p:txBody>
      </p:sp>
      <p:sp>
        <p:nvSpPr>
          <p:cNvPr id="420" name="TextBox 16"/>
          <p:cNvSpPr txBox="1"/>
          <p:nvPr/>
        </p:nvSpPr>
        <p:spPr>
          <a:xfrm>
            <a:off x="870216" y="907590"/>
            <a:ext cx="10857504" cy="444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Development times are a function of either complexity or volume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functionally complex Integration Modules will naturally take longer to implement and test than simple ones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 simple Integration Module containing 10 flows will take longer than one with 2 flows </a:t>
            </a:r>
          </a:p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 </a:t>
            </a:r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Ikasan Integration Module implementation guide</a:t>
            </a:r>
          </a:p>
          <a:p>
            <a:pPr>
              <a:defRPr sz="1200" i="1">
                <a:solidFill>
                  <a:srgbClr val="595959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The following are provided as indicative efforts only</a:t>
            </a:r>
          </a:p>
          <a:p>
            <a:pPr>
              <a:defRPr sz="1200" i="1">
                <a:solidFill>
                  <a:srgbClr val="595959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low complexity based on Maven archetypes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1 day for a simple Integration module containing a 1-2 flows consisting of 3-4 components each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3 days for a simple integration module containing 3 flows consisting of 5 components each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moderate complexity based on Maven archetypes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1 – 10 days for an Integration module containing a 3-5 flows each of which has 5-10 components</a:t>
            </a:r>
          </a:p>
          <a:p>
            <a:pPr lvl="1" indent="45720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high complexity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15 – 20 days for a complex module containing 6-8 flows each of which has 10-15 components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20 – 30 days for a complex module containing 8+ flows each of which has 15+ components</a:t>
            </a:r>
          </a:p>
        </p:txBody>
      </p:sp>
      <p:pic>
        <p:nvPicPr>
          <p:cNvPr id="42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24" name="TextBox 5"/>
          <p:cNvSpPr txBox="1"/>
          <p:nvPr/>
        </p:nvSpPr>
        <p:spPr>
          <a:xfrm>
            <a:off x="742406" y="261259"/>
            <a:ext cx="926935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Ikasan Releases</a:t>
            </a:r>
          </a:p>
        </p:txBody>
      </p:sp>
      <p:sp>
        <p:nvSpPr>
          <p:cNvPr id="425" name="TextBox 15"/>
          <p:cNvSpPr txBox="1"/>
          <p:nvPr/>
        </p:nvSpPr>
        <p:spPr>
          <a:xfrm>
            <a:off x="870216" y="907589"/>
            <a:ext cx="9379657" cy="435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Bug Fix Releases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ad-hoc for emergencies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monthly</a:t>
            </a:r>
          </a:p>
          <a:p>
            <a:pPr marL="285750" indent="-28575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Minor Releases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quarterly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Major Releases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half yearly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Release Compatibility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all Ikasan releases are compatible with previous releases from Ikasan v3.0.0 onwards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any updates / migrations within the Ikasan private persistence are automated on deployment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multiple versions of Ikasan can run simultaneously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pic>
        <p:nvPicPr>
          <p:cNvPr id="426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-1" y="6586853"/>
            <a:ext cx="1813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0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The Problem Domain</a:t>
            </a:r>
          </a:p>
        </p:txBody>
      </p:sp>
      <p:sp>
        <p:nvSpPr>
          <p:cNvPr id="41" name="TextBox 6"/>
          <p:cNvSpPr txBox="1"/>
          <p:nvPr/>
        </p:nvSpPr>
        <p:spPr>
          <a:xfrm>
            <a:off x="742404" y="907589"/>
            <a:ext cx="9756924" cy="515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Domain</a:t>
            </a:r>
          </a:p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Enterprise Application Integration (EAI) space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integration of business systems in a landscape of interwoven and often complex finance processes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Issue</a:t>
            </a:r>
          </a:p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EAI is complex, costly, &amp; not the primary business concern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greater adoption of “Best of Breed” specialist applications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business applications distributed across disparate platforms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business data distributed across isolated silos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legacy data repositories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data duplication and integrity issues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no clear business data owner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exponential integration requirements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greater complexity of business demand on data orchestration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EAI is more than simply connecting applications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Goal</a:t>
            </a:r>
          </a:p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To provide simple, robust, configurable commoditised solutions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expose business artifacts whilst isolating the integration specifics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86853"/>
            <a:ext cx="25862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29" name="TextBox 5"/>
          <p:cNvSpPr txBox="1"/>
          <p:nvPr/>
        </p:nvSpPr>
        <p:spPr>
          <a:xfrm>
            <a:off x="742406" y="261259"/>
            <a:ext cx="926935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Resources</a:t>
            </a:r>
          </a:p>
        </p:txBody>
      </p:sp>
      <p:sp>
        <p:nvSpPr>
          <p:cNvPr id="430" name="TextBox 15"/>
          <p:cNvSpPr txBox="1"/>
          <p:nvPr/>
        </p:nvSpPr>
        <p:spPr>
          <a:xfrm>
            <a:off x="870216" y="907590"/>
            <a:ext cx="9379657" cy="396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Web Site</a:t>
            </a:r>
          </a:p>
          <a:p>
            <a:pPr marL="285750" indent="-285750">
              <a:buSzPct val="100000"/>
              <a:buFont typeface="Arial"/>
              <a:buChar char="•"/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https://github.com/ikasanEIP/ikasan</a:t>
            </a:r>
          </a:p>
          <a:p>
            <a:pPr marL="285750" indent="-28575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GitHub</a:t>
            </a:r>
          </a:p>
          <a:p>
            <a:pPr marL="285750" indent="-285750">
              <a:buSzPct val="100000"/>
              <a:buFont typeface="Arial"/>
              <a:buChar char="•"/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https://github.com/ikasanEIP/ikasan</a:t>
            </a:r>
          </a:p>
          <a:p>
            <a:pPr marL="285750" indent="-28575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Jira / Confluence</a:t>
            </a:r>
          </a:p>
          <a:p>
            <a:pPr marL="285750" indent="-285750">
              <a:buSzPct val="100000"/>
              <a:buFont typeface="Arial"/>
              <a:buChar char="•"/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https://ikasan.atlassian.net/projects/IKASAN</a:t>
            </a:r>
          </a:p>
          <a:p>
            <a:pPr marL="285750" indent="-28575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Developer Guides</a:t>
            </a:r>
          </a:p>
          <a:p>
            <a:pPr marL="285750" indent="-285750">
              <a:buSzPct val="100000"/>
              <a:buFont typeface="Arial"/>
              <a:buChar char="•"/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https://github.com/ikasanEIP/ikasan/blob/master/ikasaneip/developer/docs/StandaloneDeveloperGuide.md</a:t>
            </a:r>
          </a:p>
          <a:p>
            <a:pPr marL="285750" indent="-28575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4"/>
            </a:endParaRPr>
          </a:p>
          <a:p>
            <a:pPr>
              <a:defRPr>
                <a:solidFill>
                  <a:srgbClr val="F25A1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Contact</a:t>
            </a:r>
          </a:p>
          <a:p>
            <a:pPr marL="285750" indent="-285750">
              <a:buSzPct val="100000"/>
              <a:buFont typeface="Arial"/>
              <a:buChar char="•"/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info@ikasan.org</a:t>
            </a:r>
          </a:p>
        </p:txBody>
      </p:sp>
      <p:pic>
        <p:nvPicPr>
          <p:cNvPr id="431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6467" y="5065988"/>
            <a:ext cx="1285834" cy="1285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-1" y="6586853"/>
            <a:ext cx="1813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4" name="TextBox 4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Architecture Strategies</a:t>
            </a:r>
          </a:p>
        </p:txBody>
      </p:sp>
      <p:sp>
        <p:nvSpPr>
          <p:cNvPr id="45" name="TextBox 7"/>
          <p:cNvSpPr txBox="1"/>
          <p:nvPr/>
        </p:nvSpPr>
        <p:spPr>
          <a:xfrm>
            <a:off x="742404" y="907589"/>
            <a:ext cx="8316901" cy="515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Simplicity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must not require in-depth proprietary knowledge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avoidance of overly complex or heavyweight frameworks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highly testable simple constructs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Commonality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reusable interchangeable constructs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standard contracts of interaction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simple repeatable implementation steps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Adaptability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ability to support any type of business entity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ability to integrate any type of Enterprise Information System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without breaking the first two strategies of Simplicity &amp; Commonality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Robust &amp; Guaranteed operation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maintain data integrity in business delivery and failure scenarios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require minimal manual intervention i.e. failure / automated recovery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clear contract definition and separation of concerns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-1" y="6586853"/>
            <a:ext cx="1813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8" name="TextBox 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Architecture Strategies</a:t>
            </a:r>
          </a:p>
        </p:txBody>
      </p:sp>
      <p:sp>
        <p:nvSpPr>
          <p:cNvPr id="49" name="TextBox 6"/>
          <p:cNvSpPr txBox="1"/>
          <p:nvPr/>
        </p:nvSpPr>
        <p:spPr>
          <a:xfrm>
            <a:off x="742404" y="914403"/>
            <a:ext cx="6802850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clear contract definition and separation of concerns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application concerns</a:t>
            </a:r>
          </a:p>
        </p:txBody>
      </p:sp>
      <p:sp>
        <p:nvSpPr>
          <p:cNvPr id="50" name="TextBox 8"/>
          <p:cNvSpPr txBox="1"/>
          <p:nvPr/>
        </p:nvSpPr>
        <p:spPr>
          <a:xfrm>
            <a:off x="6894317" y="4964870"/>
            <a:ext cx="4149269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application</a:t>
            </a:r>
          </a:p>
          <a:p>
            <a:pPr>
              <a:spcBef>
                <a:spcPts val="400"/>
              </a:spcBef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performant, robust &amp; guaranteed operation</a:t>
            </a:r>
          </a:p>
        </p:txBody>
      </p:sp>
      <p:pic>
        <p:nvPicPr>
          <p:cNvPr id="5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125513"/>
            <a:ext cx="5399314" cy="3818088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extBox 11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-1" y="6586853"/>
            <a:ext cx="1813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132325"/>
            <a:ext cx="5399314" cy="3818088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extBox 9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Architecture Strategies</a:t>
            </a:r>
          </a:p>
        </p:txBody>
      </p:sp>
      <p:sp>
        <p:nvSpPr>
          <p:cNvPr id="57" name="TextBox 10"/>
          <p:cNvSpPr txBox="1"/>
          <p:nvPr/>
        </p:nvSpPr>
        <p:spPr>
          <a:xfrm>
            <a:off x="742404" y="914401"/>
            <a:ext cx="6802850" cy="8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clear contract definition and separation of concerns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application concerns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data concerns</a:t>
            </a:r>
          </a:p>
        </p:txBody>
      </p:sp>
      <p:sp>
        <p:nvSpPr>
          <p:cNvPr id="58" name="TextBox 13"/>
          <p:cNvSpPr txBox="1"/>
          <p:nvPr/>
        </p:nvSpPr>
        <p:spPr>
          <a:xfrm>
            <a:off x="2517911" y="3987306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data</a:t>
            </a:r>
          </a:p>
        </p:txBody>
      </p:sp>
      <p:sp>
        <p:nvSpPr>
          <p:cNvPr id="59" name="TextBox 14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60" name="TextBox 12"/>
          <p:cNvSpPr txBox="1"/>
          <p:nvPr/>
        </p:nvSpPr>
        <p:spPr>
          <a:xfrm>
            <a:off x="6894317" y="4964870"/>
            <a:ext cx="4489432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application</a:t>
            </a:r>
          </a:p>
          <a:p>
            <a:pPr>
              <a:spcBef>
                <a:spcPts val="400"/>
              </a:spcBef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performant, robust &amp; guaranteed operation</a:t>
            </a:r>
          </a:p>
        </p:txBody>
      </p:sp>
      <p:sp>
        <p:nvSpPr>
          <p:cNvPr id="61" name="TextBox 15"/>
          <p:cNvSpPr txBox="1"/>
          <p:nvPr/>
        </p:nvSpPr>
        <p:spPr>
          <a:xfrm>
            <a:off x="6894315" y="3626683"/>
            <a:ext cx="4886289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data</a:t>
            </a:r>
            <a:r>
              <a:rPr b="1">
                <a:solidFill>
                  <a:srgbClr val="890C08"/>
                </a:solidFill>
              </a:rPr>
              <a:t> </a:t>
            </a:r>
          </a:p>
          <a:p>
            <a:pPr>
              <a:spcBef>
                <a:spcPts val="400"/>
              </a:spcBef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presentation of standard, meaningful business data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-1" y="6586853"/>
            <a:ext cx="1813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64" name="TextBox 8"/>
          <p:cNvSpPr txBox="1"/>
          <p:nvPr/>
        </p:nvSpPr>
        <p:spPr>
          <a:xfrm>
            <a:off x="6894318" y="4964870"/>
            <a:ext cx="4840933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application</a:t>
            </a:r>
          </a:p>
          <a:p>
            <a:pPr>
              <a:spcBef>
                <a:spcPts val="400"/>
              </a:spcBef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performant, robust &amp; guaranteed operation</a:t>
            </a:r>
          </a:p>
        </p:txBody>
      </p:sp>
      <p:sp>
        <p:nvSpPr>
          <p:cNvPr id="65" name="TextBox 11"/>
          <p:cNvSpPr txBox="1"/>
          <p:nvPr/>
        </p:nvSpPr>
        <p:spPr>
          <a:xfrm>
            <a:off x="6894318" y="3626683"/>
            <a:ext cx="4840933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data</a:t>
            </a:r>
            <a:r>
              <a:rPr b="1">
                <a:solidFill>
                  <a:srgbClr val="890C08"/>
                </a:solidFill>
              </a:rPr>
              <a:t> </a:t>
            </a:r>
          </a:p>
          <a:p>
            <a:pPr>
              <a:spcBef>
                <a:spcPts val="400"/>
              </a:spcBef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presentation of standard, meaningful business data</a:t>
            </a:r>
          </a:p>
        </p:txBody>
      </p:sp>
      <p:pic>
        <p:nvPicPr>
          <p:cNvPr id="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132325"/>
            <a:ext cx="5399314" cy="38180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extBox 14"/>
          <p:cNvSpPr txBox="1"/>
          <p:nvPr/>
        </p:nvSpPr>
        <p:spPr>
          <a:xfrm>
            <a:off x="6894315" y="2288495"/>
            <a:ext cx="5251965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400"/>
              </a:spcBef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process</a:t>
            </a:r>
          </a:p>
          <a:p>
            <a:pPr>
              <a:spcBef>
                <a:spcPts val="400"/>
              </a:spcBef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business event &amp; entity orchestration (STP is the goal)</a:t>
            </a:r>
          </a:p>
        </p:txBody>
      </p:sp>
      <p:sp>
        <p:nvSpPr>
          <p:cNvPr id="68" name="TextBox 15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Architecture Strategies</a:t>
            </a:r>
          </a:p>
        </p:txBody>
      </p:sp>
      <p:sp>
        <p:nvSpPr>
          <p:cNvPr id="69" name="TextBox 16"/>
          <p:cNvSpPr txBox="1"/>
          <p:nvPr/>
        </p:nvSpPr>
        <p:spPr>
          <a:xfrm>
            <a:off x="742404" y="914401"/>
            <a:ext cx="6802850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clear contract definition and separation of concerns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application concerns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data concerns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business process concerns  </a:t>
            </a:r>
          </a:p>
        </p:txBody>
      </p:sp>
      <p:sp>
        <p:nvSpPr>
          <p:cNvPr id="70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71" name="TextBox 17"/>
          <p:cNvSpPr txBox="1"/>
          <p:nvPr/>
        </p:nvSpPr>
        <p:spPr>
          <a:xfrm>
            <a:off x="2517911" y="3987306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data</a:t>
            </a:r>
          </a:p>
        </p:txBody>
      </p:sp>
      <p:sp>
        <p:nvSpPr>
          <p:cNvPr id="72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-1" y="6586853"/>
            <a:ext cx="1813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75" name="TextBox 6"/>
          <p:cNvSpPr txBox="1"/>
          <p:nvPr/>
        </p:nvSpPr>
        <p:spPr>
          <a:xfrm>
            <a:off x="2517911" y="2889711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process</a:t>
            </a:r>
          </a:p>
        </p:txBody>
      </p:sp>
      <p:sp>
        <p:nvSpPr>
          <p:cNvPr id="76" name="TextBox 17"/>
          <p:cNvSpPr txBox="1"/>
          <p:nvPr/>
        </p:nvSpPr>
        <p:spPr>
          <a:xfrm>
            <a:off x="2517911" y="3987306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data</a:t>
            </a:r>
          </a:p>
        </p:txBody>
      </p:sp>
      <p:sp>
        <p:nvSpPr>
          <p:cNvPr id="77" name="TextBox 18"/>
          <p:cNvSpPr txBox="1"/>
          <p:nvPr/>
        </p:nvSpPr>
        <p:spPr>
          <a:xfrm>
            <a:off x="2517911" y="5084903"/>
            <a:ext cx="159448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application</a:t>
            </a:r>
          </a:p>
        </p:txBody>
      </p:sp>
      <p:sp>
        <p:nvSpPr>
          <p:cNvPr id="78" name="TextBox 12"/>
          <p:cNvSpPr txBox="1"/>
          <p:nvPr/>
        </p:nvSpPr>
        <p:spPr>
          <a:xfrm>
            <a:off x="742405" y="261259"/>
            <a:ext cx="6991533" cy="61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Architecture Strategies</a:t>
            </a:r>
          </a:p>
        </p:txBody>
      </p:sp>
      <p:sp>
        <p:nvSpPr>
          <p:cNvPr id="79" name="TextBox 13"/>
          <p:cNvSpPr txBox="1"/>
          <p:nvPr/>
        </p:nvSpPr>
        <p:spPr>
          <a:xfrm>
            <a:off x="742404" y="907589"/>
            <a:ext cx="9824957" cy="542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Loose coupling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integrations should only require knowledge of each other through exchange of business artifacts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Tight cohesion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an integration’s specifics must not bleed out unnecessarily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High visibility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business data tracking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fail scenarios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operational audit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Single logical point of integration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geographically agnostic / cross platform support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Open standards aligned with proven design patterns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adoption of industry standard Enterprise Design Patterns avoidance of vendor lock-in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solidFill>
                  <a:srgbClr val="890C08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>
              <a:defRPr>
                <a:solidFill>
                  <a:srgbClr val="F15A21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Ensure traceability from architecture through to implementation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all too often architecture fails to translate into the real world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the right architecture can reduce complexity and drive down cost of change and support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3002</Words>
  <Application>Microsoft Office PowerPoint</Application>
  <PresentationFormat>Widescreen</PresentationFormat>
  <Paragraphs>692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Gill Sans MT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Jeff</dc:creator>
  <cp:lastModifiedBy>Mitchell Jeff</cp:lastModifiedBy>
  <cp:revision>1</cp:revision>
  <dcterms:modified xsi:type="dcterms:W3CDTF">2023-10-02T07:04:26Z</dcterms:modified>
</cp:coreProperties>
</file>